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0" r:id="rId2"/>
    <p:sldId id="261" r:id="rId3"/>
    <p:sldId id="262" r:id="rId4"/>
    <p:sldId id="263" r:id="rId5"/>
    <p:sldId id="264" r:id="rId6"/>
    <p:sldId id="265" r:id="rId7"/>
    <p:sldId id="266" r:id="rId8"/>
    <p:sldId id="267" r:id="rId9"/>
    <p:sldId id="268"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1974DF9-AD47-4691-BA21-BBFCE3637A9A}" type="slidenum">
              <a:rPr kumimoji="0" lang="en-US" smtClean="0"/>
              <a:pPr eaLnBrk="1" latinLnBrk="0" hangingPunct="1"/>
              <a:t>‹#›</a:t>
            </a:fld>
            <a:endParaRPr kumimoji="0"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0"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1974DF9-AD47-4691-BA21-BBFCE3637A9A}" type="slidenum">
              <a:rPr kumimoji="0" lang="en-US" smtClean="0"/>
              <a:pPr eaLnBrk="1" latinLnBrk="0" hangingPunct="1"/>
              <a:t>‹#›</a:t>
            </a:fld>
            <a:endParaRPr kumimoji="0"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smtClean="0">
                <a:solidFill>
                  <a:schemeClr val="tx1"/>
                </a:solidFill>
                <a:latin typeface="Times New Roman" pitchFamily="18" charset="0"/>
                <a:cs typeface="Times New Roman" pitchFamily="18" charset="0"/>
              </a:rPr>
              <a:t>Computer</a:t>
            </a:r>
            <a:endParaRPr lang="en-US" sz="4800" b="1" dirty="0">
              <a:solidFill>
                <a:schemeClr val="tx1"/>
              </a:solidFill>
              <a:latin typeface="Times New Roman" pitchFamily="18" charset="0"/>
              <a:cs typeface="Times New Roman" pitchFamily="18" charset="0"/>
            </a:endParaRP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5</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66556" y="7620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914400"/>
            <a:ext cx="1545752" cy="1518654"/>
          </a:xfrm>
          <a:prstGeom prst="rect">
            <a:avLst/>
          </a:prstGeom>
          <a:noFill/>
        </p:spPr>
      </p:pic>
    </p:spTree>
    <p:extLst>
      <p:ext uri="{BB962C8B-B14F-4D97-AF65-F5344CB8AC3E}">
        <p14:creationId xmlns:p14="http://schemas.microsoft.com/office/powerpoint/2010/main" val="285964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089" y="228600"/>
            <a:ext cx="6313311" cy="3416320"/>
          </a:xfrm>
          <a:prstGeom prst="rect">
            <a:avLst/>
          </a:prstGeom>
        </p:spPr>
        <p:txBody>
          <a:bodyPr wrap="square">
            <a:spAutoFit/>
          </a:bodyPr>
          <a:lstStyle/>
          <a:p>
            <a:pPr algn="just">
              <a:lnSpc>
                <a:spcPct val="150000"/>
              </a:lnSpc>
            </a:pPr>
            <a:r>
              <a:rPr lang="en-US" b="1" dirty="0">
                <a:solidFill>
                  <a:srgbClr val="FF0000"/>
                </a:solidFill>
                <a:latin typeface="Times New Roman" pitchFamily="18" charset="0"/>
                <a:cs typeface="Times New Roman" pitchFamily="18" charset="0"/>
              </a:rPr>
              <a:t>Joystick</a:t>
            </a:r>
          </a:p>
          <a:p>
            <a:pPr algn="just">
              <a:lnSpc>
                <a:spcPct val="150000"/>
              </a:lnSpc>
            </a:pPr>
            <a:r>
              <a:rPr lang="en-US" dirty="0">
                <a:latin typeface="Times New Roman" pitchFamily="18" charset="0"/>
                <a:cs typeface="Times New Roman" pitchFamily="18" charset="0"/>
              </a:rPr>
              <a:t>Joystick is also a pointing device, which is used to move the cursor position on a monitor screen. It is a stick having a spherical ball at its both lower and upper ends. The lower spherical ball moves in a socket. The joystick can be moved in all four directions. The function of the joystick is similar to that of a mouse. It is mainly used in Computer Aided Design (CAD) and playing computer games.</a:t>
            </a:r>
          </a:p>
        </p:txBody>
      </p:sp>
      <p:sp>
        <p:nvSpPr>
          <p:cNvPr id="4" name="Rectangle 3"/>
          <p:cNvSpPr/>
          <p:nvPr/>
        </p:nvSpPr>
        <p:spPr>
          <a:xfrm>
            <a:off x="381000" y="3657600"/>
            <a:ext cx="6400800" cy="3000821"/>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Light Pen</a:t>
            </a:r>
          </a:p>
          <a:p>
            <a:pPr algn="just">
              <a:lnSpc>
                <a:spcPct val="150000"/>
              </a:lnSpc>
            </a:pPr>
            <a:r>
              <a:rPr lang="en-US" dirty="0">
                <a:latin typeface="Times New Roman" pitchFamily="18" charset="0"/>
                <a:cs typeface="Times New Roman" pitchFamily="18" charset="0"/>
              </a:rPr>
              <a:t>Light pen is a pointing device similar to a pen. It is used to select a displayed menu item or draw pictures on the monitor screen. It consists of a photocell and an optical system placed in a small tube.</a:t>
            </a:r>
          </a:p>
          <a:p>
            <a:pPr algn="just">
              <a:lnSpc>
                <a:spcPct val="150000"/>
              </a:lnSpc>
            </a:pPr>
            <a:r>
              <a:rPr lang="en-US" dirty="0">
                <a:latin typeface="Times New Roman" pitchFamily="18" charset="0"/>
                <a:cs typeface="Times New Roman" pitchFamily="18" charset="0"/>
              </a:rPr>
              <a:t>When the tip of a light pen is moved over the monitor screen and the pen button is pressed, its photocell sensing element detects the screen location and sends the corresponding signal to the CPU.</a:t>
            </a:r>
          </a:p>
        </p:txBody>
      </p:sp>
      <p:pic>
        <p:nvPicPr>
          <p:cNvPr id="7" name="Picture 6"/>
          <p:cNvPicPr/>
          <p:nvPr/>
        </p:nvPicPr>
        <p:blipFill rotWithShape="1">
          <a:blip r:embed="rId2"/>
          <a:srcRect l="42651" t="13765" r="41601" b="52872"/>
          <a:stretch/>
        </p:blipFill>
        <p:spPr bwMode="auto">
          <a:xfrm>
            <a:off x="7010400" y="901373"/>
            <a:ext cx="1498600" cy="176562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37927" t="42928" r="37533" b="27209"/>
          <a:stretch/>
        </p:blipFill>
        <p:spPr bwMode="auto">
          <a:xfrm>
            <a:off x="6987822" y="4114800"/>
            <a:ext cx="1927578" cy="11499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122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82025"/>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3995346374"/>
              </p:ext>
            </p:extLst>
          </p:nvPr>
        </p:nvGraphicFramePr>
        <p:xfrm>
          <a:off x="1143000" y="1752600"/>
          <a:ext cx="7315200" cy="243840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lvl="0"/>
                      <a:r>
                        <a:rPr lang="en-US" sz="1600" b="1" dirty="0" smtClean="0">
                          <a:solidFill>
                            <a:prstClr val="black"/>
                          </a:solidFill>
                          <a:latin typeface="Times New Roman" pitchFamily="18" charset="0"/>
                          <a:cs typeface="Times New Roman" pitchFamily="18" charset="0"/>
                        </a:rPr>
                        <a:t>Hardware and Software</a:t>
                      </a:r>
                    </a:p>
                    <a:p>
                      <a:pPr algn="just">
                        <a:lnSpc>
                          <a:spcPct val="150000"/>
                        </a:lnSpc>
                      </a:pPr>
                      <a:r>
                        <a:rPr lang="en-US" sz="1600" b="1" dirty="0" smtClean="0">
                          <a:latin typeface="Times New Roman" pitchFamily="18" charset="0"/>
                          <a:cs typeface="Times New Roman" pitchFamily="18" charset="0"/>
                        </a:rPr>
                        <a:t>- Introduction</a:t>
                      </a:r>
                      <a:endParaRPr lang="en-US" sz="1600" dirty="0">
                        <a:latin typeface="Times New Roman" pitchFamily="18" charset="0"/>
                        <a:cs typeface="Times New Roman" pitchFamily="18" charset="0"/>
                      </a:endParaRPr>
                    </a:p>
                  </a:txBody>
                  <a:tcPr marL="57547" marR="57547" marT="0" marB="0" anchor="ctr"/>
                </a:tc>
                <a:tc>
                  <a:txBody>
                    <a:bodyPr/>
                    <a:lstStyle/>
                    <a:p>
                      <a:pPr marL="0" marR="0" algn="ctr" rtl="1">
                        <a:lnSpc>
                          <a:spcPct val="150000"/>
                        </a:lnSpc>
                        <a:spcBef>
                          <a:spcPts val="0"/>
                        </a:spcBef>
                        <a:spcAft>
                          <a:spcPts val="0"/>
                        </a:spcAft>
                      </a:pPr>
                      <a:r>
                        <a:rPr lang="en-US" sz="1600" b="1" dirty="0" smtClean="0">
                          <a:effectLst/>
                          <a:latin typeface="Times New Roman" pitchFamily="18" charset="0"/>
                          <a:cs typeface="Times New Roman" pitchFamily="18" charset="0"/>
                        </a:rPr>
                        <a:t>3</a:t>
                      </a:r>
                      <a:endParaRPr lang="en-US" sz="1050" b="1" dirty="0">
                        <a:effectLst/>
                        <a:latin typeface="Times New Roman" pitchFamily="18" charset="0"/>
                        <a:ea typeface="Calibri"/>
                        <a:cs typeface="Times New Roman" pitchFamily="18" charset="0"/>
                      </a:endParaRPr>
                    </a:p>
                  </a:txBody>
                  <a:tcPr marL="57547" marR="57547" marT="0" marB="0"/>
                </a:tc>
              </a:tr>
              <a:tr h="361230">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Hardware:</a:t>
                      </a:r>
                    </a:p>
                  </a:txBody>
                  <a:tcPr marL="57547" marR="57547" marT="0" marB="0" anchor="ctr"/>
                </a:tc>
                <a:tc>
                  <a:txBody>
                    <a:bodyPr/>
                    <a:lstStyle/>
                    <a:p>
                      <a:pPr marL="0" marR="0" algn="ctr" defTabSz="914400" rtl="1" eaLnBrk="1" latinLnBrk="0" hangingPunct="1">
                        <a:lnSpc>
                          <a:spcPct val="150000"/>
                        </a:lnSpc>
                        <a:spcBef>
                          <a:spcPts val="0"/>
                        </a:spcBef>
                        <a:spcAft>
                          <a:spcPts val="0"/>
                        </a:spcAft>
                      </a:pPr>
                      <a:r>
                        <a:rPr lang="en-US" sz="1600" b="1" kern="1200" smtClean="0">
                          <a:solidFill>
                            <a:schemeClr val="tx1"/>
                          </a:solidFill>
                          <a:latin typeface="Times New Roman" pitchFamily="18" charset="0"/>
                          <a:ea typeface="+mn-ea"/>
                          <a:cs typeface="Times New Roman" pitchFamily="18" charset="0"/>
                        </a:rPr>
                        <a:t>3</a:t>
                      </a:r>
                      <a:endParaRPr lang="en-US" sz="1600" b="1" kern="1200" dirty="0">
                        <a:solidFill>
                          <a:schemeClr val="tx1"/>
                        </a:solidFill>
                        <a:latin typeface="Times New Roman" pitchFamily="18" charset="0"/>
                        <a:ea typeface="+mn-ea"/>
                        <a:cs typeface="Times New Roman" pitchFamily="18" charset="0"/>
                      </a:endParaRPr>
                    </a:p>
                  </a:txBody>
                  <a:tcPr marL="57547" marR="57547" marT="0" marB="0"/>
                </a:tc>
              </a:tr>
              <a:tr h="361230">
                <a:tc>
                  <a:txBody>
                    <a:bodyPr/>
                    <a:lstStyle/>
                    <a:p>
                      <a:pPr marL="0" lvl="0" algn="just" defTabSz="914400" rtl="0" eaLnBrk="1" latinLnBrk="0" hangingPunct="1">
                        <a:lnSpc>
                          <a:spcPct val="150000"/>
                        </a:lnSpc>
                      </a:pPr>
                      <a:r>
                        <a:rPr lang="en-US" sz="1600" b="1" kern="1200" dirty="0" smtClean="0">
                          <a:solidFill>
                            <a:prstClr val="black"/>
                          </a:solidFill>
                          <a:latin typeface="Times New Roman" pitchFamily="18" charset="0"/>
                          <a:ea typeface="+mn-ea"/>
                          <a:cs typeface="Times New Roman" pitchFamily="18" charset="0"/>
                        </a:rPr>
                        <a:t>Software:</a:t>
                      </a:r>
                      <a:endParaRPr lang="en-US" sz="1600" b="1" kern="1200" dirty="0">
                        <a:solidFill>
                          <a:prstClr val="black"/>
                        </a:solidFill>
                        <a:latin typeface="Times New Roman" pitchFamily="18" charset="0"/>
                        <a:ea typeface="+mn-ea"/>
                        <a:cs typeface="Times New Roman" pitchFamily="18" charset="0"/>
                      </a:endParaRPr>
                    </a:p>
                  </a:txBody>
                  <a:tcPr marL="57547" marR="57547" marT="0" marB="0" anchor="ctr"/>
                </a:tc>
                <a:tc>
                  <a:txBody>
                    <a:bodyPr/>
                    <a:lstStyle/>
                    <a:p>
                      <a:pPr marL="0" marR="0" algn="ctr" defTabSz="914400" rtl="1" eaLnBrk="1" latinLnBrk="0" hangingPunct="1">
                        <a:lnSpc>
                          <a:spcPct val="150000"/>
                        </a:lnSpc>
                        <a:spcBef>
                          <a:spcPts val="0"/>
                        </a:spcBef>
                        <a:spcAft>
                          <a:spcPts val="0"/>
                        </a:spcAft>
                      </a:pPr>
                      <a:r>
                        <a:rPr lang="en-US" sz="1600" b="1" kern="1200" dirty="0" smtClean="0">
                          <a:solidFill>
                            <a:schemeClr val="tx1"/>
                          </a:solidFill>
                          <a:latin typeface="Times New Roman" pitchFamily="18" charset="0"/>
                          <a:ea typeface="+mn-ea"/>
                          <a:cs typeface="Times New Roman" pitchFamily="18" charset="0"/>
                        </a:rPr>
                        <a:t>4</a:t>
                      </a:r>
                      <a:endParaRPr lang="en-US" sz="1600" b="1" kern="1200" dirty="0">
                        <a:solidFill>
                          <a:schemeClr val="tx1"/>
                        </a:solidFill>
                        <a:latin typeface="Times New Roman" pitchFamily="18" charset="0"/>
                        <a:ea typeface="+mn-ea"/>
                        <a:cs typeface="Times New Roman" pitchFamily="18" charset="0"/>
                      </a:endParaRPr>
                    </a:p>
                  </a:txBody>
                  <a:tcPr marL="57547" marR="57547" marT="0" marB="0"/>
                </a:tc>
              </a:tr>
              <a:tr h="361230">
                <a:tc>
                  <a:txBody>
                    <a:bodyPr/>
                    <a:lstStyle/>
                    <a:p>
                      <a:pPr marL="0" algn="l" defTabSz="914400" rtl="0" eaLnBrk="1" latinLnBrk="0" hangingPunct="1">
                        <a:lnSpc>
                          <a:spcPct val="150000"/>
                        </a:lnSpc>
                      </a:pPr>
                      <a:r>
                        <a:rPr lang="en-US" sz="1600" b="1" kern="1200" dirty="0" smtClean="0">
                          <a:solidFill>
                            <a:prstClr val="black"/>
                          </a:solidFill>
                          <a:latin typeface="Times New Roman" pitchFamily="18" charset="0"/>
                          <a:ea typeface="+mn-ea"/>
                          <a:cs typeface="Times New Roman" pitchFamily="18" charset="0"/>
                        </a:rPr>
                        <a:t>PC Components</a:t>
                      </a:r>
                      <a:endParaRPr lang="en-US" sz="1600" b="1" kern="1200" dirty="0">
                        <a:solidFill>
                          <a:prstClr val="black"/>
                        </a:solidFill>
                        <a:latin typeface="Times New Roman" pitchFamily="18" charset="0"/>
                        <a:ea typeface="+mn-ea"/>
                        <a:cs typeface="Times New Roman" pitchFamily="18" charset="0"/>
                      </a:endParaRPr>
                    </a:p>
                  </a:txBody>
                  <a:tcPr marL="57547" marR="57547" marT="0" marB="0" anchor="ctr"/>
                </a:tc>
                <a:tc>
                  <a:txBody>
                    <a:bodyPr/>
                    <a:lstStyle/>
                    <a:p>
                      <a:pPr marL="0" marR="0" algn="ctr" defTabSz="914400" rtl="1" eaLnBrk="1" latinLnBrk="0" hangingPunct="1">
                        <a:lnSpc>
                          <a:spcPct val="150000"/>
                        </a:lnSpc>
                        <a:spcBef>
                          <a:spcPts val="0"/>
                        </a:spcBef>
                        <a:spcAft>
                          <a:spcPts val="0"/>
                        </a:spcAft>
                      </a:pPr>
                      <a:r>
                        <a:rPr lang="en-US" sz="1600" b="1" kern="1200" dirty="0" smtClean="0">
                          <a:solidFill>
                            <a:schemeClr val="tx1"/>
                          </a:solidFill>
                          <a:effectLst/>
                          <a:latin typeface="Times New Roman" pitchFamily="18" charset="0"/>
                          <a:ea typeface="+mn-ea"/>
                          <a:cs typeface="Times New Roman" pitchFamily="18" charset="0"/>
                        </a:rPr>
                        <a:t>7</a:t>
                      </a:r>
                      <a:endParaRPr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algn="just" defTabSz="914400" rtl="0" eaLnBrk="1" latinLnBrk="0" hangingPunct="1">
                        <a:lnSpc>
                          <a:spcPct val="150000"/>
                        </a:lnSpc>
                      </a:pPr>
                      <a:r>
                        <a:rPr lang="en-US" sz="1600" b="1" kern="1200" dirty="0" smtClean="0">
                          <a:solidFill>
                            <a:prstClr val="black"/>
                          </a:solidFill>
                          <a:latin typeface="Times New Roman" pitchFamily="18" charset="0"/>
                          <a:ea typeface="+mn-ea"/>
                          <a:cs typeface="Times New Roman" pitchFamily="18" charset="0"/>
                        </a:rPr>
                        <a:t>Input Devices:</a:t>
                      </a:r>
                      <a:endParaRPr lang="en-US" sz="1600" b="1" kern="1200" dirty="0">
                        <a:solidFill>
                          <a:prstClr val="black"/>
                        </a:solidFill>
                        <a:latin typeface="Times New Roman" pitchFamily="18" charset="0"/>
                        <a:ea typeface="+mn-ea"/>
                        <a:cs typeface="Times New Roman" pitchFamily="18" charset="0"/>
                      </a:endParaRPr>
                    </a:p>
                  </a:txBody>
                  <a:tcPr marL="57547" marR="57547" marT="0" marB="0" anchor="ctr"/>
                </a:tc>
                <a:tc>
                  <a:txBody>
                    <a:bodyPr/>
                    <a:lstStyle/>
                    <a:p>
                      <a:pPr marL="0" marR="0" algn="ctr" defTabSz="914400" rtl="1" eaLnBrk="1" latinLnBrk="0" hangingPunct="1">
                        <a:lnSpc>
                          <a:spcPct val="150000"/>
                        </a:lnSpc>
                        <a:spcBef>
                          <a:spcPts val="0"/>
                        </a:spcBef>
                        <a:spcAft>
                          <a:spcPts val="0"/>
                        </a:spcAft>
                      </a:pPr>
                      <a:r>
                        <a:rPr lang="en-US" sz="1600" b="1" kern="1200" dirty="0" smtClean="0">
                          <a:solidFill>
                            <a:schemeClr val="tx1"/>
                          </a:solidFill>
                          <a:effectLst/>
                          <a:latin typeface="Times New Roman" pitchFamily="18" charset="0"/>
                          <a:ea typeface="+mn-ea"/>
                          <a:cs typeface="Times New Roman" pitchFamily="18" charset="0"/>
                        </a:rPr>
                        <a:t>8</a:t>
                      </a:r>
                      <a:endParaRPr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340561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8382000" cy="4247317"/>
          </a:xfrm>
          <a:prstGeom prst="rect">
            <a:avLst/>
          </a:prstGeom>
        </p:spPr>
        <p:txBody>
          <a:bodyPr wrap="square">
            <a:spAutoFit/>
          </a:bodyPr>
          <a:lstStyle/>
          <a:p>
            <a:r>
              <a:rPr lang="en-US" b="1" dirty="0" smtClean="0">
                <a:latin typeface="Times New Roman" pitchFamily="18" charset="0"/>
                <a:cs typeface="Times New Roman" pitchFamily="18" charset="0"/>
              </a:rPr>
              <a:t>Introduction</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 computer system is made up of a combination of hardware and software.</a:t>
            </a:r>
          </a:p>
          <a:p>
            <a:r>
              <a:rPr lang="en-US" b="1" dirty="0" smtClean="0">
                <a:latin typeface="Times New Roman" pitchFamily="18" charset="0"/>
                <a:cs typeface="Times New Roman" pitchFamily="18" charset="0"/>
              </a:rPr>
              <a:t>Hardware</a:t>
            </a:r>
            <a:r>
              <a:rPr lang="en-US" b="1" dirty="0">
                <a:latin typeface="Times New Roman" pitchFamily="18" charset="0"/>
                <a:cs typeface="Times New Roman" pitchFamily="18" charset="0"/>
              </a:rPr>
              <a:t>:</a:t>
            </a:r>
          </a:p>
          <a:p>
            <a:r>
              <a:rPr lang="en-US" dirty="0">
                <a:latin typeface="Times New Roman" pitchFamily="18" charset="0"/>
                <a:cs typeface="Times New Roman" pitchFamily="18" charset="0"/>
              </a:rPr>
              <a:t>All of the electronic and mechanical equipment in a computer is called the hardware. Examples include:</a:t>
            </a:r>
          </a:p>
          <a:p>
            <a:r>
              <a:rPr lang="en-US" dirty="0">
                <a:latin typeface="Times New Roman" pitchFamily="18" charset="0"/>
                <a:cs typeface="Times New Roman" pitchFamily="18" charset="0"/>
              </a:rPr>
              <a:t>• Motherboard</a:t>
            </a:r>
          </a:p>
          <a:p>
            <a:r>
              <a:rPr lang="en-US" dirty="0">
                <a:latin typeface="Times New Roman" pitchFamily="18" charset="0"/>
                <a:cs typeface="Times New Roman" pitchFamily="18" charset="0"/>
              </a:rPr>
              <a:t>• Hard disk</a:t>
            </a:r>
          </a:p>
          <a:p>
            <a:r>
              <a:rPr lang="en-US" dirty="0">
                <a:latin typeface="Times New Roman" pitchFamily="18" charset="0"/>
                <a:cs typeface="Times New Roman" pitchFamily="18" charset="0"/>
              </a:rPr>
              <a:t>• RAM </a:t>
            </a:r>
          </a:p>
          <a:p>
            <a:r>
              <a:rPr lang="en-US" dirty="0">
                <a:latin typeface="Times New Roman" pitchFamily="18" charset="0"/>
                <a:cs typeface="Times New Roman" pitchFamily="18" charset="0"/>
              </a:rPr>
              <a:t>• Power supply</a:t>
            </a:r>
          </a:p>
          <a:p>
            <a:r>
              <a:rPr lang="en-US" dirty="0">
                <a:latin typeface="Times New Roman" pitchFamily="18" charset="0"/>
                <a:cs typeface="Times New Roman" pitchFamily="18" charset="0"/>
              </a:rPr>
              <a:t>• Processor</a:t>
            </a:r>
          </a:p>
          <a:p>
            <a:r>
              <a:rPr lang="en-US" dirty="0">
                <a:latin typeface="Times New Roman" pitchFamily="18" charset="0"/>
                <a:cs typeface="Times New Roman" pitchFamily="18" charset="0"/>
              </a:rPr>
              <a:t>• Case</a:t>
            </a:r>
          </a:p>
          <a:p>
            <a:r>
              <a:rPr lang="en-US" dirty="0">
                <a:latin typeface="Times New Roman" pitchFamily="18" charset="0"/>
                <a:cs typeface="Times New Roman" pitchFamily="18" charset="0"/>
              </a:rPr>
              <a:t>• Monitor</a:t>
            </a:r>
          </a:p>
          <a:p>
            <a:r>
              <a:rPr lang="en-US" dirty="0">
                <a:latin typeface="Times New Roman" pitchFamily="18" charset="0"/>
                <a:cs typeface="Times New Roman" pitchFamily="18" charset="0"/>
              </a:rPr>
              <a:t>• Keyboard </a:t>
            </a:r>
          </a:p>
          <a:p>
            <a:r>
              <a:rPr lang="en-US" dirty="0">
                <a:latin typeface="Times New Roman" pitchFamily="18" charset="0"/>
                <a:cs typeface="Times New Roman" pitchFamily="18" charset="0"/>
              </a:rPr>
              <a:t>• Mouse</a:t>
            </a:r>
          </a:p>
          <a:p>
            <a:endParaRPr lang="en-US" dirty="0">
              <a:latin typeface="Times New Roman" pitchFamily="18" charset="0"/>
              <a:cs typeface="Times New Roman" pitchFamily="18" charset="0"/>
            </a:endParaRPr>
          </a:p>
        </p:txBody>
      </p:sp>
      <p:sp>
        <p:nvSpPr>
          <p:cNvPr id="3" name="Rectangle 2"/>
          <p:cNvSpPr/>
          <p:nvPr/>
        </p:nvSpPr>
        <p:spPr>
          <a:xfrm>
            <a:off x="2667000" y="456297"/>
            <a:ext cx="4267200" cy="523220"/>
          </a:xfrm>
          <a:prstGeom prst="rect">
            <a:avLst/>
          </a:prstGeom>
        </p:spPr>
        <p:txBody>
          <a:bodyPr wrap="square">
            <a:spAutoFit/>
          </a:bodyPr>
          <a:lstStyle/>
          <a:p>
            <a:pPr lvl="0"/>
            <a:r>
              <a:rPr lang="en-US" sz="2800" b="1" dirty="0">
                <a:solidFill>
                  <a:prstClr val="black"/>
                </a:solidFill>
                <a:latin typeface="Times New Roman" pitchFamily="18" charset="0"/>
                <a:cs typeface="Times New Roman" pitchFamily="18" charset="0"/>
              </a:rPr>
              <a:t>Hardware and Software</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276600"/>
            <a:ext cx="1923415" cy="108839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191000"/>
            <a:ext cx="1513840" cy="824230"/>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2960" y="4800600"/>
            <a:ext cx="1557655" cy="1505585"/>
          </a:xfrm>
          <a:prstGeom prst="rect">
            <a:avLst/>
          </a:prstGeom>
          <a:noFill/>
          <a:ln>
            <a:noFill/>
          </a:ln>
        </p:spPr>
      </p:pic>
    </p:spTree>
    <p:extLst>
      <p:ext uri="{BB962C8B-B14F-4D97-AF65-F5344CB8AC3E}">
        <p14:creationId xmlns:p14="http://schemas.microsoft.com/office/powerpoint/2010/main" val="292892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66843"/>
            <a:ext cx="8458200" cy="3416320"/>
          </a:xfrm>
          <a:prstGeom prst="rect">
            <a:avLst/>
          </a:prstGeom>
        </p:spPr>
        <p:txBody>
          <a:bodyPr wrap="square">
            <a:spAutoFit/>
          </a:bodyPr>
          <a:lstStyle/>
          <a:p>
            <a:pPr lvl="0" algn="just">
              <a:lnSpc>
                <a:spcPct val="150000"/>
              </a:lnSpc>
            </a:pPr>
            <a:r>
              <a:rPr lang="en-US" b="1" dirty="0">
                <a:solidFill>
                  <a:srgbClr val="FF0000"/>
                </a:solidFill>
                <a:latin typeface="Times New Roman" pitchFamily="18" charset="0"/>
                <a:cs typeface="Times New Roman" pitchFamily="18" charset="0"/>
              </a:rPr>
              <a:t>Software:</a:t>
            </a:r>
            <a:endParaRPr lang="en-US" dirty="0">
              <a:solidFill>
                <a:srgbClr val="FF0000"/>
              </a:solidFill>
              <a:latin typeface="Times New Roman" pitchFamily="18" charset="0"/>
              <a:cs typeface="Times New Roman" pitchFamily="18" charset="0"/>
            </a:endParaRPr>
          </a:p>
          <a:p>
            <a:pPr algn="just">
              <a:lnSpc>
                <a:spcPct val="150000"/>
              </a:lnSpc>
            </a:pPr>
            <a:r>
              <a:rPr lang="en-US" b="1" dirty="0">
                <a:latin typeface="Times New Roman" pitchFamily="18" charset="0"/>
                <a:cs typeface="Times New Roman" pitchFamily="18" charset="0"/>
              </a:rPr>
              <a:t>The term software is used to describe computer programs that perform a task or tasks on a computer system. Software can be grouped as follows:</a:t>
            </a:r>
            <a:endParaRPr lang="en-US" dirty="0">
              <a:latin typeface="Times New Roman" pitchFamily="18" charset="0"/>
              <a:cs typeface="Times New Roman" pitchFamily="18" charset="0"/>
            </a:endParaRPr>
          </a:p>
          <a:p>
            <a:pPr algn="just">
              <a:lnSpc>
                <a:spcPct val="150000"/>
              </a:lnSpc>
            </a:pPr>
            <a:r>
              <a:rPr lang="en-US" b="1" dirty="0">
                <a:latin typeface="Times New Roman" pitchFamily="18" charset="0"/>
                <a:cs typeface="Times New Roman" pitchFamily="18" charset="0"/>
              </a:rPr>
              <a:t>System software</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These are the programs that control the operation of the computer system. Operating Systems and utility programs are the most common.</a:t>
            </a:r>
            <a:r>
              <a:rPr lang="en-US" dirty="0">
                <a:latin typeface="Times New Roman" pitchFamily="18" charset="0"/>
                <a:cs typeface="Times New Roman" pitchFamily="18" charset="0"/>
              </a:rPr>
              <a:t> The Operating System starts the computer, provides a user interface, manages the computer memory, manages storage, manages security and provides networking and internet facilities to mention a few of its capabilities.</a:t>
            </a:r>
          </a:p>
        </p:txBody>
      </p:sp>
    </p:spTree>
    <p:extLst>
      <p:ext uri="{BB962C8B-B14F-4D97-AF65-F5344CB8AC3E}">
        <p14:creationId xmlns:p14="http://schemas.microsoft.com/office/powerpoint/2010/main" val="425117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153400" cy="1289071"/>
          </a:xfrm>
          <a:prstGeom prst="rect">
            <a:avLst/>
          </a:prstGeom>
        </p:spPr>
        <p:txBody>
          <a:bodyPr wrap="square">
            <a:spAutoFit/>
          </a:bodyPr>
          <a:lstStyle/>
          <a:p>
            <a:pPr lvl="0" algn="just">
              <a:lnSpc>
                <a:spcPct val="150000"/>
              </a:lnSpc>
            </a:pPr>
            <a:r>
              <a:rPr lang="en-US" dirty="0">
                <a:latin typeface="Times New Roman" pitchFamily="18" charset="0"/>
                <a:cs typeface="Times New Roman" pitchFamily="18" charset="0"/>
              </a:rPr>
              <a:t>market including </a:t>
            </a:r>
            <a:r>
              <a:rPr lang="en-US" b="1" dirty="0">
                <a:latin typeface="Times New Roman" pitchFamily="18" charset="0"/>
                <a:cs typeface="Times New Roman" pitchFamily="18" charset="0"/>
              </a:rPr>
              <a:t>Microsoft Windows XP</a:t>
            </a:r>
            <a:r>
              <a:rPr lang="en-US" dirty="0">
                <a:latin typeface="Times New Roman" pitchFamily="18" charset="0"/>
                <a:cs typeface="Times New Roman" pitchFamily="18" charset="0"/>
              </a:rPr>
              <a:t>, Microsoft Windows Vista, Apple OS X, </a:t>
            </a:r>
            <a:r>
              <a:rPr lang="en-US" b="1" dirty="0">
                <a:latin typeface="Times New Roman" pitchFamily="18" charset="0"/>
                <a:cs typeface="Times New Roman" pitchFamily="18" charset="0"/>
              </a:rPr>
              <a:t>Unix and Linux</a:t>
            </a:r>
            <a:r>
              <a:rPr lang="en-US" dirty="0">
                <a:latin typeface="Times New Roman" pitchFamily="18" charset="0"/>
                <a:cs typeface="Times New Roman" pitchFamily="18" charset="0"/>
              </a:rPr>
              <a:t>. Windows is by far the most commonly used OS in the world, but Linux in particular, is making inroads into this dominance.</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981200"/>
            <a:ext cx="1524000" cy="1676400"/>
          </a:xfrm>
          <a:prstGeom prst="rect">
            <a:avLst/>
          </a:prstGeom>
          <a:noFill/>
          <a:ln>
            <a:noFill/>
          </a:ln>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003425"/>
            <a:ext cx="1143000" cy="1654175"/>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378" y="1981200"/>
            <a:ext cx="1371600" cy="1703070"/>
          </a:xfrm>
          <a:prstGeom prst="rect">
            <a:avLst/>
          </a:prstGeom>
          <a:noFill/>
          <a:ln>
            <a:noFill/>
          </a:ln>
        </p:spPr>
      </p:pic>
      <p:sp>
        <p:nvSpPr>
          <p:cNvPr id="6" name="Rectangle 5"/>
          <p:cNvSpPr/>
          <p:nvPr/>
        </p:nvSpPr>
        <p:spPr>
          <a:xfrm>
            <a:off x="381000" y="3810000"/>
            <a:ext cx="8458200" cy="1289071"/>
          </a:xfrm>
          <a:prstGeom prst="rect">
            <a:avLst/>
          </a:prstGeom>
        </p:spPr>
        <p:txBody>
          <a:bodyPr wrap="square">
            <a:spAutoFit/>
          </a:bodyPr>
          <a:lstStyle/>
          <a:p>
            <a:pPr lvl="0">
              <a:lnSpc>
                <a:spcPct val="150000"/>
              </a:lnSpc>
            </a:pPr>
            <a:r>
              <a:rPr lang="en-US" b="1" dirty="0">
                <a:latin typeface="Times New Roman" pitchFamily="18" charset="0"/>
                <a:cs typeface="Times New Roman" pitchFamily="18" charset="0"/>
              </a:rPr>
              <a:t>Utility programs</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perform maintenance tasks on the computer system</a:t>
            </a:r>
            <a:r>
              <a:rPr lang="en-US" dirty="0">
                <a:latin typeface="Times New Roman" pitchFamily="18" charset="0"/>
                <a:cs typeface="Times New Roman" pitchFamily="18" charset="0"/>
              </a:rPr>
              <a:t>. This includes file management program, uninstall programs, </a:t>
            </a:r>
            <a:r>
              <a:rPr lang="en-US" b="1" dirty="0">
                <a:latin typeface="Times New Roman" pitchFamily="18" charset="0"/>
                <a:cs typeface="Times New Roman" pitchFamily="18" charset="0"/>
              </a:rPr>
              <a:t>disk scanners</a:t>
            </a:r>
            <a:r>
              <a:rPr lang="en-US" dirty="0">
                <a:latin typeface="Times New Roman" pitchFamily="18" charset="0"/>
                <a:cs typeface="Times New Roman" pitchFamily="18" charset="0"/>
              </a:rPr>
              <a:t> and defragmenters, </a:t>
            </a:r>
            <a:r>
              <a:rPr lang="en-US" b="1" dirty="0">
                <a:latin typeface="Times New Roman" pitchFamily="18" charset="0"/>
                <a:cs typeface="Times New Roman" pitchFamily="18" charset="0"/>
              </a:rPr>
              <a:t>backup utilities, antivirus</a:t>
            </a:r>
            <a:r>
              <a:rPr lang="en-US" dirty="0">
                <a:latin typeface="Times New Roman" pitchFamily="18" charset="0"/>
                <a:cs typeface="Times New Roman" pitchFamily="18" charset="0"/>
              </a:rPr>
              <a:t>, etc. These can be included in the OS or purchased separately.</a:t>
            </a:r>
          </a:p>
        </p:txBody>
      </p:sp>
      <p:pic>
        <p:nvPicPr>
          <p:cNvPr id="7" name="Picture 6"/>
          <p:cNvPicPr/>
          <p:nvPr/>
        </p:nvPicPr>
        <p:blipFill rotWithShape="1">
          <a:blip r:embed="rId5">
            <a:extLst>
              <a:ext uri="{28A0092B-C50C-407E-A947-70E740481C1C}">
                <a14:useLocalDpi xmlns:a14="http://schemas.microsoft.com/office/drawing/2010/main" val="0"/>
              </a:ext>
            </a:extLst>
          </a:blip>
          <a:srcRect t="4724" b="4724"/>
          <a:stretch/>
        </p:blipFill>
        <p:spPr bwMode="auto">
          <a:xfrm>
            <a:off x="2133600" y="5246017"/>
            <a:ext cx="1184910" cy="1426845"/>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4060190" y="5315514"/>
            <a:ext cx="1023620" cy="1360170"/>
          </a:xfrm>
          <a:prstGeom prst="rect">
            <a:avLst/>
          </a:prstGeom>
          <a:noFill/>
          <a:ln>
            <a:noFill/>
          </a:ln>
        </p:spPr>
      </p:pic>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5967589" y="5267289"/>
            <a:ext cx="979805" cy="1384300"/>
          </a:xfrm>
          <a:prstGeom prst="rect">
            <a:avLst/>
          </a:prstGeom>
          <a:noFill/>
          <a:ln>
            <a:noFill/>
          </a:ln>
        </p:spPr>
      </p:pic>
    </p:spTree>
    <p:extLst>
      <p:ext uri="{BB962C8B-B14F-4D97-AF65-F5344CB8AC3E}">
        <p14:creationId xmlns:p14="http://schemas.microsoft.com/office/powerpoint/2010/main" val="183199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21481"/>
            <a:ext cx="8610600" cy="5078313"/>
          </a:xfrm>
          <a:prstGeom prst="rect">
            <a:avLst/>
          </a:prstGeom>
        </p:spPr>
        <p:txBody>
          <a:bodyPr wrap="square">
            <a:spAutoFit/>
          </a:bodyPr>
          <a:lstStyle/>
          <a:p>
            <a:pPr lvl="0" algn="just">
              <a:lnSpc>
                <a:spcPct val="150000"/>
              </a:lnSpc>
            </a:pPr>
            <a:r>
              <a:rPr lang="en-US" b="1" dirty="0">
                <a:latin typeface="Times New Roman" pitchFamily="18" charset="0"/>
                <a:cs typeface="Times New Roman" pitchFamily="18" charset="0"/>
              </a:rPr>
              <a:t>Device drivers are programs that control particular hardware devices</a:t>
            </a:r>
            <a:r>
              <a:rPr lang="en-US" dirty="0">
                <a:latin typeface="Times New Roman" pitchFamily="18" charset="0"/>
                <a:cs typeface="Times New Roman" pitchFamily="18" charset="0"/>
              </a:rPr>
              <a:t>. They are supplied with new hardware and must be run so the hardware can communicate with the OS. They are supplied with </a:t>
            </a:r>
            <a:r>
              <a:rPr lang="en-US" b="1" dirty="0">
                <a:latin typeface="Times New Roman" pitchFamily="18" charset="0"/>
                <a:cs typeface="Times New Roman" pitchFamily="18" charset="0"/>
              </a:rPr>
              <a:t>printers</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graphics cards, scanners</a:t>
            </a:r>
            <a:r>
              <a:rPr lang="en-US" dirty="0">
                <a:latin typeface="Times New Roman" pitchFamily="18" charset="0"/>
                <a:cs typeface="Times New Roman" pitchFamily="18" charset="0"/>
              </a:rPr>
              <a:t> etc.</a:t>
            </a:r>
          </a:p>
          <a:p>
            <a:pPr lvl="0" algn="just">
              <a:lnSpc>
                <a:spcPct val="150000"/>
              </a:lnSpc>
            </a:pPr>
            <a:r>
              <a:rPr lang="en-US" b="1" dirty="0">
                <a:latin typeface="Times New Roman" pitchFamily="18" charset="0"/>
                <a:cs typeface="Times New Roman" pitchFamily="18" charset="0"/>
              </a:rPr>
              <a:t>Application Software:</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This software is used to do non-system based tasks</a:t>
            </a:r>
            <a:r>
              <a:rPr lang="en-US" dirty="0">
                <a:latin typeface="Times New Roman" pitchFamily="18" charset="0"/>
                <a:cs typeface="Times New Roman" pitchFamily="18" charset="0"/>
              </a:rPr>
              <a:t>. Categories include business software, engineering software, medical software, games etc.</a:t>
            </a:r>
          </a:p>
          <a:p>
            <a:pPr lvl="0" algn="just">
              <a:lnSpc>
                <a:spcPct val="150000"/>
              </a:lnSpc>
            </a:pPr>
            <a:r>
              <a:rPr lang="en-US" b="1" dirty="0">
                <a:latin typeface="Times New Roman" pitchFamily="18" charset="0"/>
                <a:cs typeface="Times New Roman" pitchFamily="18" charset="0"/>
              </a:rPr>
              <a:t>Sometimes, application software packages are grouped together to form productivity suites. Examples include Microsoft Office and Open Office</a:t>
            </a:r>
            <a:r>
              <a:rPr lang="en-US" dirty="0">
                <a:latin typeface="Times New Roman" pitchFamily="18" charset="0"/>
                <a:cs typeface="Times New Roman" pitchFamily="18" charset="0"/>
              </a:rPr>
              <a:t>. These combine word processing, spreadsheet, database, and presentation software. These packages have a common interface making them easier to learn. The Adobe Creative suite combines Adobe Photoshop, Adobe Illustrator, Adobe In Design etc. as an </a:t>
            </a:r>
            <a:r>
              <a:rPr lang="en-US" dirty="0" smtClean="0">
                <a:latin typeface="Times New Roman" pitchFamily="18" charset="0"/>
                <a:cs typeface="Times New Roman" pitchFamily="18" charset="0"/>
              </a:rPr>
              <a:t>all-in- </a:t>
            </a:r>
            <a:r>
              <a:rPr lang="en-US" dirty="0">
                <a:latin typeface="Times New Roman" pitchFamily="18" charset="0"/>
                <a:cs typeface="Times New Roman" pitchFamily="18" charset="0"/>
              </a:rPr>
              <a:t>one graphics and web design suite. As well as common interfaces, these suites offer great compatibility between the applications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062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82000" cy="1704569"/>
          </a:xfrm>
          <a:prstGeom prst="rect">
            <a:avLst/>
          </a:prstGeom>
        </p:spPr>
        <p:txBody>
          <a:bodyPr wrap="square">
            <a:spAutoFit/>
          </a:bodyPr>
          <a:lstStyle/>
          <a:p>
            <a:pPr>
              <a:lnSpc>
                <a:spcPct val="150000"/>
              </a:lnSpc>
            </a:pPr>
            <a:r>
              <a:rPr lang="en-US" b="1" dirty="0">
                <a:latin typeface="Times New Roman" pitchFamily="18" charset="0"/>
                <a:cs typeface="Times New Roman" pitchFamily="18" charset="0"/>
              </a:rPr>
              <a:t>PC Components:</a:t>
            </a:r>
            <a:endParaRPr lang="en-US" dirty="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A computer system is a collection of electronic and mechanical devices operating as a unit. These devices can be sorted according to the role they play in the computer system. The main device categories are:</a:t>
            </a:r>
          </a:p>
        </p:txBody>
      </p:sp>
      <p:pic>
        <p:nvPicPr>
          <p:cNvPr id="3" name="Picture 2"/>
          <p:cNvPicPr/>
          <p:nvPr/>
        </p:nvPicPr>
        <p:blipFill>
          <a:blip r:embed="rId2">
            <a:extLst>
              <a:ext uri="{28A0092B-C50C-407E-A947-70E740481C1C}">
                <a14:useLocalDpi xmlns:a14="http://schemas.microsoft.com/office/drawing/2010/main" val="0"/>
              </a:ext>
            </a:extLst>
          </a:blip>
          <a:srcRect l="27257" t="22531" r="26389" b="25926"/>
          <a:stretch>
            <a:fillRect/>
          </a:stretch>
        </p:blipFill>
        <p:spPr bwMode="auto">
          <a:xfrm>
            <a:off x="2843847" y="2209800"/>
            <a:ext cx="3303905" cy="206248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1592591392"/>
              </p:ext>
            </p:extLst>
          </p:nvPr>
        </p:nvGraphicFramePr>
        <p:xfrm>
          <a:off x="609600" y="4514088"/>
          <a:ext cx="8077200" cy="1962912"/>
        </p:xfrm>
        <a:graphic>
          <a:graphicData uri="http://schemas.openxmlformats.org/drawingml/2006/table">
            <a:tbl>
              <a:tblPr firstRow="1" firstCol="1" bandRow="1">
                <a:tableStyleId>{5C22544A-7EE6-4342-B048-85BDC9FD1C3A}</a:tableStyleId>
              </a:tblPr>
              <a:tblGrid>
                <a:gridCol w="2789822"/>
                <a:gridCol w="5287378"/>
              </a:tblGrid>
              <a:tr h="0">
                <a:tc>
                  <a:txBody>
                    <a:bodyPr/>
                    <a:lstStyle/>
                    <a:p>
                      <a:pPr marL="0" marR="0" algn="just">
                        <a:lnSpc>
                          <a:spcPct val="115000"/>
                        </a:lnSpc>
                        <a:spcBef>
                          <a:spcPts val="0"/>
                        </a:spcBef>
                        <a:spcAft>
                          <a:spcPts val="0"/>
                        </a:spcAft>
                      </a:pPr>
                      <a:r>
                        <a:rPr lang="en-US" sz="1400">
                          <a:effectLst/>
                        </a:rPr>
                        <a:t>Input devices </a:t>
                      </a:r>
                      <a:endParaRPr lang="en-US" sz="1100">
                        <a:effectLst/>
                      </a:endParaRPr>
                    </a:p>
                    <a:p>
                      <a:pPr marL="0" marR="0" algn="just">
                        <a:lnSpc>
                          <a:spcPct val="115000"/>
                        </a:lnSpc>
                        <a:spcBef>
                          <a:spcPts val="0"/>
                        </a:spcBef>
                        <a:spcAft>
                          <a:spcPts val="0"/>
                        </a:spcAft>
                      </a:pPr>
                      <a:r>
                        <a:rPr lang="en-US" sz="1400">
                          <a:effectLst/>
                        </a:rPr>
                        <a:t> </a:t>
                      </a:r>
                      <a:endParaRPr lang="en-US" sz="1100">
                        <a:effectLst/>
                        <a:latin typeface="Calibri"/>
                        <a:ea typeface="Times New Roman"/>
                        <a:cs typeface="Arial"/>
                      </a:endParaRPr>
                    </a:p>
                  </a:txBody>
                  <a:tcPr marL="68580" marR="68580" marT="0" marB="0"/>
                </a:tc>
                <a:tc>
                  <a:txBody>
                    <a:bodyPr/>
                    <a:lstStyle/>
                    <a:p>
                      <a:pPr marL="0" marR="0" algn="just">
                        <a:lnSpc>
                          <a:spcPct val="115000"/>
                        </a:lnSpc>
                        <a:spcBef>
                          <a:spcPts val="0"/>
                        </a:spcBef>
                        <a:spcAft>
                          <a:spcPts val="0"/>
                        </a:spcAft>
                      </a:pPr>
                      <a:r>
                        <a:rPr lang="en-US" sz="1400">
                          <a:effectLst/>
                        </a:rPr>
                        <a:t>These devices are used to get data into the computer system. </a:t>
                      </a:r>
                      <a:endParaRPr lang="en-US" sz="1100">
                        <a:effectLst/>
                        <a:latin typeface="Calibri"/>
                        <a:ea typeface="Times New Roman"/>
                        <a:cs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Processing devices </a:t>
                      </a:r>
                      <a:endParaRPr lang="en-US" sz="1100">
                        <a:effectLst/>
                        <a:latin typeface="Calibri"/>
                        <a:ea typeface="Times New Roman"/>
                        <a:cs typeface="Arial"/>
                      </a:endParaRPr>
                    </a:p>
                  </a:txBody>
                  <a:tcPr marL="68580" marR="68580" marT="0" marB="0"/>
                </a:tc>
                <a:tc>
                  <a:txBody>
                    <a:bodyPr/>
                    <a:lstStyle/>
                    <a:p>
                      <a:pPr marL="0" marR="0" algn="just">
                        <a:lnSpc>
                          <a:spcPct val="115000"/>
                        </a:lnSpc>
                        <a:spcBef>
                          <a:spcPts val="0"/>
                        </a:spcBef>
                        <a:spcAft>
                          <a:spcPts val="0"/>
                        </a:spcAft>
                      </a:pPr>
                      <a:r>
                        <a:rPr lang="en-US" sz="1400">
                          <a:effectLst/>
                        </a:rPr>
                        <a:t>These manipulate the data using a set of instructions called a program.</a:t>
                      </a:r>
                      <a:endParaRPr lang="en-US" sz="1100">
                        <a:effectLst/>
                        <a:latin typeface="Calibri"/>
                        <a:ea typeface="Times New Roman"/>
                        <a:cs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Output devices </a:t>
                      </a:r>
                      <a:endParaRPr lang="en-US" sz="1100">
                        <a:effectLst/>
                        <a:latin typeface="Calibri"/>
                        <a:ea typeface="Times New Roman"/>
                        <a:cs typeface="Arial"/>
                      </a:endParaRPr>
                    </a:p>
                  </a:txBody>
                  <a:tcPr marL="68580" marR="68580" marT="0" marB="0"/>
                </a:tc>
                <a:tc>
                  <a:txBody>
                    <a:bodyPr/>
                    <a:lstStyle/>
                    <a:p>
                      <a:pPr marL="0" marR="0" algn="just">
                        <a:lnSpc>
                          <a:spcPct val="115000"/>
                        </a:lnSpc>
                        <a:spcBef>
                          <a:spcPts val="0"/>
                        </a:spcBef>
                        <a:spcAft>
                          <a:spcPts val="0"/>
                        </a:spcAft>
                      </a:pPr>
                      <a:r>
                        <a:rPr lang="en-US" sz="1400">
                          <a:effectLst/>
                        </a:rPr>
                        <a:t>These are used to get data out of a computer system.</a:t>
                      </a:r>
                      <a:endParaRPr lang="en-US" sz="1100">
                        <a:effectLst/>
                        <a:latin typeface="Calibri"/>
                        <a:ea typeface="Times New Roman"/>
                        <a:cs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Storage devices </a:t>
                      </a:r>
                      <a:endParaRPr lang="en-US" sz="1100">
                        <a:effectLst/>
                        <a:latin typeface="Calibri"/>
                        <a:ea typeface="Times New Roman"/>
                        <a:cs typeface="Arial"/>
                      </a:endParaRPr>
                    </a:p>
                  </a:txBody>
                  <a:tcPr marL="68580" marR="68580" marT="0" marB="0"/>
                </a:tc>
                <a:tc>
                  <a:txBody>
                    <a:bodyPr/>
                    <a:lstStyle/>
                    <a:p>
                      <a:pPr marL="0" marR="0" algn="just">
                        <a:lnSpc>
                          <a:spcPct val="115000"/>
                        </a:lnSpc>
                        <a:spcBef>
                          <a:spcPts val="0"/>
                        </a:spcBef>
                        <a:spcAft>
                          <a:spcPts val="0"/>
                        </a:spcAft>
                      </a:pPr>
                      <a:r>
                        <a:rPr lang="en-US" sz="1400">
                          <a:effectLst/>
                        </a:rPr>
                        <a:t>It can store the data for use at a later stage.</a:t>
                      </a:r>
                      <a:endParaRPr lang="en-US" sz="1100">
                        <a:effectLst/>
                        <a:latin typeface="Calibri"/>
                        <a:ea typeface="Times New Roman"/>
                        <a:cs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Communications Devices</a:t>
                      </a:r>
                      <a:endParaRPr lang="en-US" sz="1100">
                        <a:effectLst/>
                      </a:endParaRPr>
                    </a:p>
                    <a:p>
                      <a:pPr marL="0" marR="0" algn="just">
                        <a:lnSpc>
                          <a:spcPct val="115000"/>
                        </a:lnSpc>
                        <a:spcBef>
                          <a:spcPts val="0"/>
                        </a:spcBef>
                        <a:spcAft>
                          <a:spcPts val="0"/>
                        </a:spcAft>
                      </a:pPr>
                      <a:r>
                        <a:rPr lang="en-US" sz="1400">
                          <a:effectLst/>
                        </a:rPr>
                        <a:t> </a:t>
                      </a:r>
                      <a:endParaRPr lang="en-US" sz="1100">
                        <a:effectLst/>
                        <a:latin typeface="Calibri"/>
                        <a:ea typeface="Times New Roman"/>
                        <a:cs typeface="Arial"/>
                      </a:endParaRPr>
                    </a:p>
                  </a:txBody>
                  <a:tcPr marL="68580" marR="68580" marT="0" marB="0"/>
                </a:tc>
                <a:tc>
                  <a:txBody>
                    <a:bodyPr/>
                    <a:lstStyle/>
                    <a:p>
                      <a:pPr marL="0" marR="0" algn="just">
                        <a:lnSpc>
                          <a:spcPct val="115000"/>
                        </a:lnSpc>
                        <a:spcBef>
                          <a:spcPts val="0"/>
                        </a:spcBef>
                        <a:spcAft>
                          <a:spcPts val="0"/>
                        </a:spcAft>
                      </a:pPr>
                      <a:r>
                        <a:rPr lang="en-US" sz="1400" dirty="0">
                          <a:effectLst/>
                        </a:rPr>
                        <a:t>These can send the data to another computer system.</a:t>
                      </a:r>
                      <a:endParaRPr lang="en-US" sz="1100" dirty="0">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422770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457200"/>
            <a:ext cx="8305800" cy="2951064"/>
          </a:xfrm>
          <a:prstGeom prst="rect">
            <a:avLst/>
          </a:prstGeom>
        </p:spPr>
        <p:txBody>
          <a:bodyPr wrap="square">
            <a:spAutoFit/>
          </a:bodyPr>
          <a:lstStyle/>
          <a:p>
            <a:pPr algn="just">
              <a:lnSpc>
                <a:spcPct val="150000"/>
              </a:lnSpc>
            </a:pPr>
            <a:r>
              <a:rPr lang="en-US" b="1" dirty="0">
                <a:solidFill>
                  <a:srgbClr val="FF0000"/>
                </a:solidFill>
                <a:latin typeface="Times New Roman" pitchFamily="18" charset="0"/>
                <a:cs typeface="Times New Roman" pitchFamily="18" charset="0"/>
              </a:rPr>
              <a:t>Input Devices:</a:t>
            </a:r>
            <a:endParaRPr lang="en-US" dirty="0">
              <a:solidFill>
                <a:srgbClr val="FF0000"/>
              </a:solidFill>
              <a:latin typeface="Times New Roman" pitchFamily="18" charset="0"/>
              <a:cs typeface="Times New Roman" pitchFamily="18" charset="0"/>
            </a:endParaRPr>
          </a:p>
          <a:p>
            <a:pPr algn="just">
              <a:lnSpc>
                <a:spcPct val="150000"/>
              </a:lnSpc>
            </a:pPr>
            <a:r>
              <a:rPr lang="en-US" b="1" dirty="0">
                <a:latin typeface="Times New Roman" pitchFamily="18" charset="0"/>
                <a:cs typeface="Times New Roman" pitchFamily="18" charset="0"/>
              </a:rPr>
              <a:t>This unit contains devices with the help of which we enter data into the computer. This unit creates a link between the user and the computer. The input devices translate the information into a form understandable by the computer</a:t>
            </a:r>
            <a:r>
              <a:rPr lang="en-US" dirty="0">
                <a:latin typeface="Times New Roman" pitchFamily="18" charset="0"/>
                <a:cs typeface="Times New Roman" pitchFamily="18" charset="0"/>
              </a:rPr>
              <a:t>. Following are some of the important input devices which are used in a computer: </a:t>
            </a:r>
            <a:r>
              <a:rPr lang="en-US" b="1" dirty="0">
                <a:latin typeface="Times New Roman" pitchFamily="18" charset="0"/>
                <a:cs typeface="Times New Roman" pitchFamily="18" charset="0"/>
              </a:rPr>
              <a:t>Keyboard, Mouse, Joystick, Light pen, Track Ball, Scanner, Graphic Tablet, Microphone</a:t>
            </a:r>
            <a:r>
              <a:rPr lang="en-US" dirty="0">
                <a:latin typeface="Times New Roman" pitchFamily="18" charset="0"/>
                <a:cs typeface="Times New Roman" pitchFamily="18" charset="0"/>
              </a:rPr>
              <a:t>, and Bar Code Reader.</a:t>
            </a:r>
          </a:p>
        </p:txBody>
      </p:sp>
      <p:sp>
        <p:nvSpPr>
          <p:cNvPr id="5" name="Rectangle 4"/>
          <p:cNvSpPr/>
          <p:nvPr/>
        </p:nvSpPr>
        <p:spPr>
          <a:xfrm>
            <a:off x="533399" y="3628072"/>
            <a:ext cx="5791201" cy="2585323"/>
          </a:xfrm>
          <a:prstGeom prst="rect">
            <a:avLst/>
          </a:prstGeom>
        </p:spPr>
        <p:txBody>
          <a:bodyPr wrap="square">
            <a:spAutoFit/>
          </a:bodyPr>
          <a:lstStyle/>
          <a:p>
            <a:pPr algn="just">
              <a:lnSpc>
                <a:spcPct val="150000"/>
              </a:lnSpc>
            </a:pPr>
            <a:r>
              <a:rPr lang="en-US" b="1" dirty="0">
                <a:solidFill>
                  <a:srgbClr val="FF0000"/>
                </a:solidFill>
                <a:latin typeface="Times New Roman" pitchFamily="18" charset="0"/>
                <a:cs typeface="Times New Roman" pitchFamily="18" charset="0"/>
              </a:rPr>
              <a:t>Keyboard</a:t>
            </a:r>
          </a:p>
          <a:p>
            <a:pPr algn="just">
              <a:lnSpc>
                <a:spcPct val="150000"/>
              </a:lnSpc>
            </a:pPr>
            <a:r>
              <a:rPr lang="en-US" dirty="0">
                <a:latin typeface="Times New Roman" pitchFamily="18" charset="0"/>
                <a:cs typeface="Times New Roman" pitchFamily="18" charset="0"/>
              </a:rPr>
              <a:t>The keyboard is the most common and very popular input device which helps to input data to the computer. The layout of the keyboard is like that of traditional typewriter, although there are some additional keys provided for performing additional functions.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599" y="4186038"/>
            <a:ext cx="2023533" cy="1469390"/>
          </a:xfrm>
          <a:prstGeom prst="rect">
            <a:avLst/>
          </a:prstGeom>
          <a:noFill/>
          <a:ln>
            <a:noFill/>
          </a:ln>
        </p:spPr>
      </p:pic>
    </p:spTree>
    <p:extLst>
      <p:ext uri="{BB962C8B-B14F-4D97-AF65-F5344CB8AC3E}">
        <p14:creationId xmlns:p14="http://schemas.microsoft.com/office/powerpoint/2010/main" val="380191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6705600" cy="4662815"/>
          </a:xfrm>
          <a:prstGeom prst="rect">
            <a:avLst/>
          </a:prstGeom>
        </p:spPr>
        <p:txBody>
          <a:bodyPr wrap="square">
            <a:spAutoFit/>
          </a:bodyPr>
          <a:lstStyle/>
          <a:p>
            <a:pPr algn="just">
              <a:lnSpc>
                <a:spcPct val="150000"/>
              </a:lnSpc>
            </a:pPr>
            <a:r>
              <a:rPr lang="en-US" b="1" dirty="0">
                <a:solidFill>
                  <a:srgbClr val="FF0000"/>
                </a:solidFill>
                <a:latin typeface="Times New Roman" pitchFamily="18" charset="0"/>
                <a:cs typeface="Times New Roman" pitchFamily="18" charset="0"/>
              </a:rPr>
              <a:t>Mouse</a:t>
            </a:r>
          </a:p>
          <a:p>
            <a:pPr algn="just">
              <a:lnSpc>
                <a:spcPct val="150000"/>
              </a:lnSpc>
            </a:pPr>
            <a:r>
              <a:rPr lang="en-US" dirty="0">
                <a:latin typeface="Times New Roman" pitchFamily="18" charset="0"/>
                <a:cs typeface="Times New Roman" pitchFamily="18" charset="0"/>
              </a:rPr>
              <a:t>The mouse is the most popular pointing device. It is a very famous cursor-control device having a small palm size box with a round- ball at its base, which senses the movement of the mouse and sends corresponding signals to the CPU when the mouse buttons are pressed. Generally, it has two buttons called the left and the right button and a wheel is present between the buttons. A mouse can be used to control the position of the cursor on the screen, but it cannot be used to enter text into the computer.</a:t>
            </a:r>
          </a:p>
          <a:p>
            <a:pPr algn="just">
              <a:lnSpc>
                <a:spcPct val="150000"/>
              </a:lnSpc>
            </a:pPr>
            <a:r>
              <a:rPr lang="en-US" dirty="0">
                <a:latin typeface="Times New Roman" pitchFamily="18" charset="0"/>
                <a:cs typeface="Times New Roman" pitchFamily="18" charset="0"/>
              </a:rPr>
              <a:t>Advantages: Easy to use, Not very expensive, Moves the cursor faster than the arrow keys of the keyboard</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371600"/>
            <a:ext cx="1814830" cy="1676400"/>
          </a:xfrm>
          <a:prstGeom prst="rect">
            <a:avLst/>
          </a:prstGeom>
          <a:noFill/>
          <a:ln>
            <a:noFill/>
          </a:ln>
        </p:spPr>
      </p:pic>
    </p:spTree>
    <p:extLst>
      <p:ext uri="{BB962C8B-B14F-4D97-AF65-F5344CB8AC3E}">
        <p14:creationId xmlns:p14="http://schemas.microsoft.com/office/powerpoint/2010/main" val="459941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516</TotalTime>
  <Words>956</Words>
  <Application>Microsoft Office PowerPoint</Application>
  <PresentationFormat>On-screen Show (4:3)</PresentationFormat>
  <Paragraphs>66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23</cp:revision>
  <dcterms:created xsi:type="dcterms:W3CDTF">2018-11-16T15:07:23Z</dcterms:created>
  <dcterms:modified xsi:type="dcterms:W3CDTF">2018-11-20T18:54:29Z</dcterms:modified>
</cp:coreProperties>
</file>